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56" r:id="rId3"/>
    <p:sldId id="260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5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AC581-4F47-4564-853F-11748178EFC7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7EB0-7C07-4B05-A6F6-CEB69F69ABA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41056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079C4-F14D-47C9-9877-24EEA5E37443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25E8E-9E49-45E7-A53A-9DAA538080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90636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762F3-1BAA-48B2-B8AB-7E298207E528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470C0-21FA-45E3-AE10-BD58454878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3904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5D4F2-F9C3-48DA-BA91-FD976BD78576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7C94E-658B-4D7A-9B45-6CD6087E21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4476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7910D-7FAF-45BD-9194-2C0E36E8E761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B4732-79F9-4C3A-8F2F-C03F87923A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80109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2ABFE-8D29-48D8-AEFE-D21A9EA52046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08642-4C82-400E-90AF-EED94E8E39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2422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1F1D9-5673-4047-B947-62FCEBED23AC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4AC84-0BFC-4EB4-A552-5EF5D0BFEC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2462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B6D72-7D0A-4128-8060-1B7363A12934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B1F00-8AC8-43A1-850B-A94D79ED3DA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33464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ADD53-EDE2-4E8A-A37A-E405C06A6693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7F4A5-9C61-41DB-83BB-53045BDC85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6147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192BF-C63B-4AA2-A89D-520826D8C306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F22B0-7E88-4AF9-9F1E-D24CB30209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347440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35241-872F-453F-A521-69E0ECD29B5E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1575B-798A-4044-AEEC-4263DE4EBC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2140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0BBB90-BB0A-4D32-9C5D-2C58B6F8A96F}" type="datetimeFigureOut">
              <a:rPr lang="es-ES"/>
              <a:pPr>
                <a:defRPr/>
              </a:pPr>
              <a:t>23/10/2011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211007-9905-4B70-9F65-16255A9C57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1033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39" r:id="rId2"/>
    <p:sldLayoutId id="2147483748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9" r:id="rId9"/>
    <p:sldLayoutId id="2147483745" r:id="rId10"/>
    <p:sldLayoutId id="21474837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3 Título"/>
          <p:cNvSpPr>
            <a:spLocks noGrp="1"/>
          </p:cNvSpPr>
          <p:nvPr>
            <p:ph type="title"/>
          </p:nvPr>
        </p:nvSpPr>
        <p:spPr>
          <a:xfrm>
            <a:off x="2771775" y="404813"/>
            <a:ext cx="3600450" cy="692150"/>
          </a:xfrm>
        </p:spPr>
        <p:txBody>
          <a:bodyPr/>
          <a:lstStyle/>
          <a:p>
            <a:pPr eaLnBrk="1" hangingPunct="1"/>
            <a:r>
              <a:rPr lang="es-ES" u="sng" smtClean="0"/>
              <a:t>Planificador por turnos 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>
          <a:xfrm>
            <a:off x="179513" y="2564904"/>
            <a:ext cx="8723188" cy="4221162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1800" dirty="0" smtClean="0"/>
              <a:t>Está </a:t>
            </a:r>
            <a:r>
              <a:rPr lang="es-ES" sz="1800" dirty="0"/>
              <a:t>diseñado especialmente para sistemas de tiempo </a:t>
            </a:r>
            <a:r>
              <a:rPr lang="es-ES" sz="1800" dirty="0" smtClean="0"/>
              <a:t>compartido.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S" sz="1800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1800" dirty="0"/>
              <a:t>Se define un intervalo de tiempo denominado cuanto, cuya duración varía según el sistema</a:t>
            </a:r>
            <a:r>
              <a:rPr lang="es-ES" sz="1800" dirty="0" smtClean="0"/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S" sz="1800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1800" dirty="0"/>
              <a:t>La organización de la cola es FIFO</a:t>
            </a:r>
            <a:r>
              <a:rPr lang="es-ES" sz="1800" dirty="0" smtClean="0"/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S" sz="1800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1800" dirty="0" smtClean="0"/>
              <a:t>Genera </a:t>
            </a:r>
            <a:r>
              <a:rPr lang="es-ES" sz="1800" dirty="0"/>
              <a:t>una interrupción cuando se agota el cuanto de tiempo</a:t>
            </a:r>
            <a:r>
              <a:rPr lang="es-ES" sz="1800" dirty="0" smtClean="0"/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S" sz="1800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1800" dirty="0"/>
              <a:t>Si el proceso agota su ráfaga de CPU antes de </a:t>
            </a:r>
            <a:r>
              <a:rPr lang="es-ES" sz="1800" dirty="0" err="1"/>
              <a:t>ﬁnalizar</a:t>
            </a:r>
            <a:r>
              <a:rPr lang="es-ES" sz="1800" dirty="0"/>
              <a:t> el cuanto, el </a:t>
            </a:r>
            <a:r>
              <a:rPr lang="es-ES" sz="1800" dirty="0" err="1"/>
              <a:t>planiﬁcador</a:t>
            </a:r>
            <a:r>
              <a:rPr lang="es-ES" sz="1800" dirty="0"/>
              <a:t> asigna la CPU inmediatamente a otro proceso</a:t>
            </a:r>
            <a:r>
              <a:rPr lang="es-ES" sz="1800" dirty="0" smtClean="0"/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s-ES" sz="1800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s-ES" sz="1800" dirty="0" smtClean="0"/>
              <a:t>Garantiza </a:t>
            </a:r>
            <a:r>
              <a:rPr lang="es-ES" sz="1800" dirty="0"/>
              <a:t>un reparto de la CPU entre todos los usuarios y arroja tiempos de respuesta buenos.</a:t>
            </a:r>
          </a:p>
        </p:txBody>
      </p:sp>
      <p:pic>
        <p:nvPicPr>
          <p:cNvPr id="6148" name="Picture 2" descr="http://www.nahoul.me/itt/so1/images/2_6_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1893"/>
            <a:ext cx="8496300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5363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365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5366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5367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5377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8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5379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0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5381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2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5383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5384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5385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6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7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5388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5389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5390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5368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370" name="23 CuadroTexto"/>
          <p:cNvSpPr txBox="1">
            <a:spLocks noChangeArrowheads="1"/>
          </p:cNvSpPr>
          <p:nvPr/>
        </p:nvSpPr>
        <p:spPr bwMode="auto">
          <a:xfrm>
            <a:off x="2555875" y="4148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15371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141663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373" name="26 CuadroTexto"/>
          <p:cNvSpPr txBox="1">
            <a:spLocks noChangeArrowheads="1"/>
          </p:cNvSpPr>
          <p:nvPr/>
        </p:nvSpPr>
        <p:spPr bwMode="auto">
          <a:xfrm>
            <a:off x="3348038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  <p:pic>
        <p:nvPicPr>
          <p:cNvPr id="15374" name="Picture 4" descr="hand_computer_mouse_double_tap_md_wht.gif (7322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141663"/>
            <a:ext cx="7175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28 Conector recto de flecha"/>
          <p:cNvCxnSpPr/>
          <p:nvPr/>
        </p:nvCxnSpPr>
        <p:spPr>
          <a:xfrm rot="5400000">
            <a:off x="3887788" y="3608388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376" name="29 CuadroTexto"/>
          <p:cNvSpPr txBox="1">
            <a:spLocks noChangeArrowheads="1"/>
          </p:cNvSpPr>
          <p:nvPr/>
        </p:nvSpPr>
        <p:spPr bwMode="auto">
          <a:xfrm>
            <a:off x="4211638" y="41481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6387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89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6390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6391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6404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5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6406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7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6408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9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6410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6411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6412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3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4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6415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6416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6417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6392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94" name="23 CuadroTexto"/>
          <p:cNvSpPr txBox="1">
            <a:spLocks noChangeArrowheads="1"/>
          </p:cNvSpPr>
          <p:nvPr/>
        </p:nvSpPr>
        <p:spPr bwMode="auto">
          <a:xfrm>
            <a:off x="2555875" y="4148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16395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141663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97" name="26 CuadroTexto"/>
          <p:cNvSpPr txBox="1">
            <a:spLocks noChangeArrowheads="1"/>
          </p:cNvSpPr>
          <p:nvPr/>
        </p:nvSpPr>
        <p:spPr bwMode="auto">
          <a:xfrm>
            <a:off x="3348038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  <p:pic>
        <p:nvPicPr>
          <p:cNvPr id="16398" name="Picture 4" descr="hand_computer_mouse_double_tap_md_wht.gif (7322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141663"/>
            <a:ext cx="7175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28 Conector recto de flecha"/>
          <p:cNvCxnSpPr/>
          <p:nvPr/>
        </p:nvCxnSpPr>
        <p:spPr>
          <a:xfrm rot="5400000">
            <a:off x="3887788" y="3608388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400" name="29 CuadroTexto"/>
          <p:cNvSpPr txBox="1">
            <a:spLocks noChangeArrowheads="1"/>
          </p:cNvSpPr>
          <p:nvPr/>
        </p:nvSpPr>
        <p:spPr bwMode="auto">
          <a:xfrm>
            <a:off x="4211638" y="41481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14</a:t>
            </a:r>
          </a:p>
        </p:txBody>
      </p:sp>
      <p:pic>
        <p:nvPicPr>
          <p:cNvPr id="16401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0550" y="3141663"/>
            <a:ext cx="963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31 Conector recto de flecha"/>
          <p:cNvCxnSpPr/>
          <p:nvPr/>
        </p:nvCxnSpPr>
        <p:spPr>
          <a:xfrm rot="5400000">
            <a:off x="4822825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403" name="32 CuadroTexto"/>
          <p:cNvSpPr txBox="1">
            <a:spLocks noChangeArrowheads="1"/>
          </p:cNvSpPr>
          <p:nvPr/>
        </p:nvSpPr>
        <p:spPr bwMode="auto">
          <a:xfrm>
            <a:off x="5148263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7411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13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7414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7415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7431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2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7433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4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7435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6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7437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7438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7439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40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1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7442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7443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7444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7416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18" name="23 CuadroTexto"/>
          <p:cNvSpPr txBox="1">
            <a:spLocks noChangeArrowheads="1"/>
          </p:cNvSpPr>
          <p:nvPr/>
        </p:nvSpPr>
        <p:spPr bwMode="auto">
          <a:xfrm>
            <a:off x="2555875" y="4148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17419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141663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21" name="26 CuadroTexto"/>
          <p:cNvSpPr txBox="1">
            <a:spLocks noChangeArrowheads="1"/>
          </p:cNvSpPr>
          <p:nvPr/>
        </p:nvSpPr>
        <p:spPr bwMode="auto">
          <a:xfrm>
            <a:off x="3348038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  <p:pic>
        <p:nvPicPr>
          <p:cNvPr id="17422" name="Picture 4" descr="hand_computer_mouse_double_tap_md_wht.gif (7322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141663"/>
            <a:ext cx="7175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28 Conector recto de flecha"/>
          <p:cNvCxnSpPr/>
          <p:nvPr/>
        </p:nvCxnSpPr>
        <p:spPr>
          <a:xfrm rot="5400000">
            <a:off x="3887788" y="3608388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24" name="29 CuadroTexto"/>
          <p:cNvSpPr txBox="1">
            <a:spLocks noChangeArrowheads="1"/>
          </p:cNvSpPr>
          <p:nvPr/>
        </p:nvSpPr>
        <p:spPr bwMode="auto">
          <a:xfrm>
            <a:off x="4211638" y="41481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14</a:t>
            </a:r>
          </a:p>
        </p:txBody>
      </p:sp>
      <p:pic>
        <p:nvPicPr>
          <p:cNvPr id="17425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0550" y="3141663"/>
            <a:ext cx="963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31 Conector recto de flecha"/>
          <p:cNvCxnSpPr/>
          <p:nvPr/>
        </p:nvCxnSpPr>
        <p:spPr>
          <a:xfrm rot="5400000">
            <a:off x="4822825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27" name="32 CuadroTexto"/>
          <p:cNvSpPr txBox="1">
            <a:spLocks noChangeArrowheads="1"/>
          </p:cNvSpPr>
          <p:nvPr/>
        </p:nvSpPr>
        <p:spPr bwMode="auto">
          <a:xfrm>
            <a:off x="5148263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18</a:t>
            </a:r>
          </a:p>
        </p:txBody>
      </p:sp>
      <p:pic>
        <p:nvPicPr>
          <p:cNvPr id="17428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141663"/>
            <a:ext cx="792163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34 Conector recto de flecha"/>
          <p:cNvCxnSpPr/>
          <p:nvPr/>
        </p:nvCxnSpPr>
        <p:spPr>
          <a:xfrm rot="5400000">
            <a:off x="575945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30" name="35 CuadroTexto"/>
          <p:cNvSpPr txBox="1">
            <a:spLocks noChangeArrowheads="1"/>
          </p:cNvSpPr>
          <p:nvPr/>
        </p:nvSpPr>
        <p:spPr bwMode="auto">
          <a:xfrm>
            <a:off x="6084888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8435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37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8438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8439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8458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9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8460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1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8462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3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8464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8465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8466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7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8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8469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8470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8471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8440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42" name="23 CuadroTexto"/>
          <p:cNvSpPr txBox="1">
            <a:spLocks noChangeArrowheads="1"/>
          </p:cNvSpPr>
          <p:nvPr/>
        </p:nvSpPr>
        <p:spPr bwMode="auto">
          <a:xfrm>
            <a:off x="2555875" y="4148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18443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141663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45" name="26 CuadroTexto"/>
          <p:cNvSpPr txBox="1">
            <a:spLocks noChangeArrowheads="1"/>
          </p:cNvSpPr>
          <p:nvPr/>
        </p:nvSpPr>
        <p:spPr bwMode="auto">
          <a:xfrm>
            <a:off x="3348038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  <p:pic>
        <p:nvPicPr>
          <p:cNvPr id="18446" name="Picture 4" descr="hand_computer_mouse_double_tap_md_wht.gif (7322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141663"/>
            <a:ext cx="7175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28 Conector recto de flecha"/>
          <p:cNvCxnSpPr/>
          <p:nvPr/>
        </p:nvCxnSpPr>
        <p:spPr>
          <a:xfrm rot="5400000">
            <a:off x="3887788" y="3608388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48" name="29 CuadroTexto"/>
          <p:cNvSpPr txBox="1">
            <a:spLocks noChangeArrowheads="1"/>
          </p:cNvSpPr>
          <p:nvPr/>
        </p:nvSpPr>
        <p:spPr bwMode="auto">
          <a:xfrm>
            <a:off x="4211638" y="41481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14</a:t>
            </a:r>
          </a:p>
        </p:txBody>
      </p:sp>
      <p:pic>
        <p:nvPicPr>
          <p:cNvPr id="18449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0550" y="3141663"/>
            <a:ext cx="963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31 Conector recto de flecha"/>
          <p:cNvCxnSpPr/>
          <p:nvPr/>
        </p:nvCxnSpPr>
        <p:spPr>
          <a:xfrm rot="5400000">
            <a:off x="4822825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51" name="32 CuadroTexto"/>
          <p:cNvSpPr txBox="1">
            <a:spLocks noChangeArrowheads="1"/>
          </p:cNvSpPr>
          <p:nvPr/>
        </p:nvSpPr>
        <p:spPr bwMode="auto">
          <a:xfrm>
            <a:off x="5148263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18</a:t>
            </a:r>
          </a:p>
        </p:txBody>
      </p:sp>
      <p:pic>
        <p:nvPicPr>
          <p:cNvPr id="18452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141663"/>
            <a:ext cx="792163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34 Conector recto de flecha"/>
          <p:cNvCxnSpPr/>
          <p:nvPr/>
        </p:nvCxnSpPr>
        <p:spPr>
          <a:xfrm rot="5400000">
            <a:off x="575945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54" name="35 CuadroTexto"/>
          <p:cNvSpPr txBox="1">
            <a:spLocks noChangeArrowheads="1"/>
          </p:cNvSpPr>
          <p:nvPr/>
        </p:nvSpPr>
        <p:spPr bwMode="auto">
          <a:xfrm>
            <a:off x="6084888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22</a:t>
            </a:r>
          </a:p>
        </p:txBody>
      </p:sp>
      <p:pic>
        <p:nvPicPr>
          <p:cNvPr id="18455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141663"/>
            <a:ext cx="8175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37 Conector recto de flecha"/>
          <p:cNvCxnSpPr/>
          <p:nvPr/>
        </p:nvCxnSpPr>
        <p:spPr>
          <a:xfrm rot="5400000">
            <a:off x="6696075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57" name="52 CuadroTexto"/>
          <p:cNvSpPr txBox="1">
            <a:spLocks noChangeArrowheads="1"/>
          </p:cNvSpPr>
          <p:nvPr/>
        </p:nvSpPr>
        <p:spPr bwMode="auto">
          <a:xfrm>
            <a:off x="7019925" y="41481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4211638"/>
            <a:ext cx="7561263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9459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4427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4752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61" name="18 CuadroTexto"/>
          <p:cNvSpPr txBox="1">
            <a:spLocks noChangeArrowheads="1"/>
          </p:cNvSpPr>
          <p:nvPr/>
        </p:nvSpPr>
        <p:spPr bwMode="auto">
          <a:xfrm>
            <a:off x="611188" y="5292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9462" name="19 CuadroTexto"/>
          <p:cNvSpPr txBox="1">
            <a:spLocks noChangeArrowheads="1"/>
          </p:cNvSpPr>
          <p:nvPr/>
        </p:nvSpPr>
        <p:spPr bwMode="auto">
          <a:xfrm>
            <a:off x="1619250" y="5292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9463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9486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7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9488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9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9490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91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9492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9493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9494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95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96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9497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9498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9499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9464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284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4751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66" name="23 CuadroTexto"/>
          <p:cNvSpPr txBox="1">
            <a:spLocks noChangeArrowheads="1"/>
          </p:cNvSpPr>
          <p:nvPr/>
        </p:nvSpPr>
        <p:spPr bwMode="auto">
          <a:xfrm>
            <a:off x="2555875" y="5291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19467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284663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4751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69" name="26 CuadroTexto"/>
          <p:cNvSpPr txBox="1">
            <a:spLocks noChangeArrowheads="1"/>
          </p:cNvSpPr>
          <p:nvPr/>
        </p:nvSpPr>
        <p:spPr bwMode="auto">
          <a:xfrm>
            <a:off x="3348038" y="5291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  <p:pic>
        <p:nvPicPr>
          <p:cNvPr id="19470" name="Picture 4" descr="hand_computer_mouse_double_tap_md_wht.gif (7322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284663"/>
            <a:ext cx="7175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28 Conector recto de flecha"/>
          <p:cNvCxnSpPr/>
          <p:nvPr/>
        </p:nvCxnSpPr>
        <p:spPr>
          <a:xfrm rot="5400000">
            <a:off x="3887788" y="4751388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72" name="29 CuadroTexto"/>
          <p:cNvSpPr txBox="1">
            <a:spLocks noChangeArrowheads="1"/>
          </p:cNvSpPr>
          <p:nvPr/>
        </p:nvSpPr>
        <p:spPr bwMode="auto">
          <a:xfrm>
            <a:off x="4211638" y="52911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14</a:t>
            </a:r>
          </a:p>
        </p:txBody>
      </p:sp>
      <p:pic>
        <p:nvPicPr>
          <p:cNvPr id="19473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0550" y="4284663"/>
            <a:ext cx="963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31 Conector recto de flecha"/>
          <p:cNvCxnSpPr/>
          <p:nvPr/>
        </p:nvCxnSpPr>
        <p:spPr>
          <a:xfrm rot="5400000">
            <a:off x="4822825" y="4751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75" name="32 CuadroTexto"/>
          <p:cNvSpPr txBox="1">
            <a:spLocks noChangeArrowheads="1"/>
          </p:cNvSpPr>
          <p:nvPr/>
        </p:nvSpPr>
        <p:spPr bwMode="auto">
          <a:xfrm>
            <a:off x="5148263" y="5291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18</a:t>
            </a:r>
          </a:p>
        </p:txBody>
      </p:sp>
      <p:pic>
        <p:nvPicPr>
          <p:cNvPr id="19476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284663"/>
            <a:ext cx="792163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34 Conector recto de flecha"/>
          <p:cNvCxnSpPr/>
          <p:nvPr/>
        </p:nvCxnSpPr>
        <p:spPr>
          <a:xfrm rot="5400000">
            <a:off x="5759450" y="4751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78" name="35 CuadroTexto"/>
          <p:cNvSpPr txBox="1">
            <a:spLocks noChangeArrowheads="1"/>
          </p:cNvSpPr>
          <p:nvPr/>
        </p:nvSpPr>
        <p:spPr bwMode="auto">
          <a:xfrm>
            <a:off x="6084888" y="5291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22</a:t>
            </a:r>
          </a:p>
        </p:txBody>
      </p:sp>
      <p:pic>
        <p:nvPicPr>
          <p:cNvPr id="19479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284663"/>
            <a:ext cx="8175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37 Conector recto de flecha"/>
          <p:cNvCxnSpPr/>
          <p:nvPr/>
        </p:nvCxnSpPr>
        <p:spPr>
          <a:xfrm rot="5400000">
            <a:off x="6767513" y="4751388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81" name="52 CuadroTexto"/>
          <p:cNvSpPr txBox="1">
            <a:spLocks noChangeArrowheads="1"/>
          </p:cNvSpPr>
          <p:nvPr/>
        </p:nvSpPr>
        <p:spPr bwMode="auto">
          <a:xfrm>
            <a:off x="7092950" y="5291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23</a:t>
            </a:r>
          </a:p>
        </p:txBody>
      </p:sp>
      <p:pic>
        <p:nvPicPr>
          <p:cNvPr id="19482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356100"/>
            <a:ext cx="9382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54 Conector recto de flecha"/>
          <p:cNvCxnSpPr/>
          <p:nvPr/>
        </p:nvCxnSpPr>
        <p:spPr>
          <a:xfrm rot="5400000">
            <a:off x="7775575" y="4751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84" name="55 CuadroTexto"/>
          <p:cNvSpPr txBox="1">
            <a:spLocks noChangeArrowheads="1"/>
          </p:cNvSpPr>
          <p:nvPr/>
        </p:nvSpPr>
        <p:spPr bwMode="auto">
          <a:xfrm>
            <a:off x="8101013" y="5291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25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366633" y="2967335"/>
            <a:ext cx="64107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Relaxed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Diagrama de  </a:t>
            </a:r>
            <a:r>
              <a:rPr lang="es-ES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Gant</a:t>
            </a:r>
            <a:endParaRPr lang="es-E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1700213"/>
            <a:ext cx="7561263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20483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16113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2240756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85" name="18 CuadroTexto"/>
          <p:cNvSpPr txBox="1">
            <a:spLocks noChangeArrowheads="1"/>
          </p:cNvSpPr>
          <p:nvPr/>
        </p:nvSpPr>
        <p:spPr bwMode="auto">
          <a:xfrm>
            <a:off x="611188" y="2781300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20486" name="19 CuadroTexto"/>
          <p:cNvSpPr txBox="1">
            <a:spLocks noChangeArrowheads="1"/>
          </p:cNvSpPr>
          <p:nvPr/>
        </p:nvSpPr>
        <p:spPr bwMode="auto">
          <a:xfrm>
            <a:off x="1619250" y="2781300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pic>
        <p:nvPicPr>
          <p:cNvPr id="20487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73238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89" name="23 CuadroTexto"/>
          <p:cNvSpPr txBox="1">
            <a:spLocks noChangeArrowheads="1"/>
          </p:cNvSpPr>
          <p:nvPr/>
        </p:nvSpPr>
        <p:spPr bwMode="auto">
          <a:xfrm>
            <a:off x="2555875" y="2779713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20490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773238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92" name="26 CuadroTexto"/>
          <p:cNvSpPr txBox="1">
            <a:spLocks noChangeArrowheads="1"/>
          </p:cNvSpPr>
          <p:nvPr/>
        </p:nvSpPr>
        <p:spPr bwMode="auto">
          <a:xfrm>
            <a:off x="3348038" y="2779713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  <p:pic>
        <p:nvPicPr>
          <p:cNvPr id="20493" name="Picture 4" descr="hand_computer_mouse_double_tap_md_wht.gif (7322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773238"/>
            <a:ext cx="7175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28 Conector recto de flecha"/>
          <p:cNvCxnSpPr/>
          <p:nvPr/>
        </p:nvCxnSpPr>
        <p:spPr>
          <a:xfrm rot="5400000">
            <a:off x="3887788" y="2239963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95" name="29 CuadroTexto"/>
          <p:cNvSpPr txBox="1">
            <a:spLocks noChangeArrowheads="1"/>
          </p:cNvSpPr>
          <p:nvPr/>
        </p:nvSpPr>
        <p:spPr bwMode="auto">
          <a:xfrm>
            <a:off x="4211638" y="2779713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14</a:t>
            </a:r>
          </a:p>
        </p:txBody>
      </p:sp>
      <p:pic>
        <p:nvPicPr>
          <p:cNvPr id="20496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0550" y="1773238"/>
            <a:ext cx="963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31 Conector recto de flecha"/>
          <p:cNvCxnSpPr/>
          <p:nvPr/>
        </p:nvCxnSpPr>
        <p:spPr>
          <a:xfrm rot="5400000">
            <a:off x="4822825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498" name="32 CuadroTexto"/>
          <p:cNvSpPr txBox="1">
            <a:spLocks noChangeArrowheads="1"/>
          </p:cNvSpPr>
          <p:nvPr/>
        </p:nvSpPr>
        <p:spPr bwMode="auto">
          <a:xfrm>
            <a:off x="5148263" y="2779713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18</a:t>
            </a:r>
          </a:p>
        </p:txBody>
      </p:sp>
      <p:pic>
        <p:nvPicPr>
          <p:cNvPr id="20499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773238"/>
            <a:ext cx="792163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34 Conector recto de flecha"/>
          <p:cNvCxnSpPr/>
          <p:nvPr/>
        </p:nvCxnSpPr>
        <p:spPr>
          <a:xfrm rot="5400000">
            <a:off x="5759450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01" name="35 CuadroTexto"/>
          <p:cNvSpPr txBox="1">
            <a:spLocks noChangeArrowheads="1"/>
          </p:cNvSpPr>
          <p:nvPr/>
        </p:nvSpPr>
        <p:spPr bwMode="auto">
          <a:xfrm>
            <a:off x="6084888" y="2779713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22</a:t>
            </a:r>
          </a:p>
        </p:txBody>
      </p:sp>
      <p:pic>
        <p:nvPicPr>
          <p:cNvPr id="20502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773238"/>
            <a:ext cx="8175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37 Conector recto de flecha"/>
          <p:cNvCxnSpPr/>
          <p:nvPr/>
        </p:nvCxnSpPr>
        <p:spPr>
          <a:xfrm rot="5400000">
            <a:off x="6767513" y="2239963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04" name="52 CuadroTexto"/>
          <p:cNvSpPr txBox="1">
            <a:spLocks noChangeArrowheads="1"/>
          </p:cNvSpPr>
          <p:nvPr/>
        </p:nvSpPr>
        <p:spPr bwMode="auto">
          <a:xfrm>
            <a:off x="7092950" y="2779713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23</a:t>
            </a:r>
          </a:p>
        </p:txBody>
      </p:sp>
      <p:pic>
        <p:nvPicPr>
          <p:cNvPr id="20505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844675"/>
            <a:ext cx="9382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54 Conector recto de flecha"/>
          <p:cNvCxnSpPr/>
          <p:nvPr/>
        </p:nvCxnSpPr>
        <p:spPr>
          <a:xfrm rot="5400000">
            <a:off x="7775575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07" name="55 CuadroTexto"/>
          <p:cNvSpPr txBox="1">
            <a:spLocks noChangeArrowheads="1"/>
          </p:cNvSpPr>
          <p:nvPr/>
        </p:nvSpPr>
        <p:spPr bwMode="auto">
          <a:xfrm>
            <a:off x="8101013" y="2779713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25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366633" y="489446"/>
            <a:ext cx="64107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Relaxed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Diagrama de  </a:t>
            </a:r>
            <a:r>
              <a:rPr lang="es-ES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Gant</a:t>
            </a:r>
            <a:endParaRPr lang="es-E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09" name="1 CuadroTexto"/>
          <p:cNvSpPr txBox="1">
            <a:spLocks noChangeArrowheads="1"/>
          </p:cNvSpPr>
          <p:nvPr/>
        </p:nvSpPr>
        <p:spPr bwMode="auto">
          <a:xfrm>
            <a:off x="395288" y="3933825"/>
            <a:ext cx="3529012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es-CR" sz="2000"/>
              <a:t>TIEMPO PROMEDIO DE ESPERA (T.P.E)</a:t>
            </a:r>
          </a:p>
          <a:p>
            <a:pPr eaLnBrk="1" hangingPunct="1">
              <a:buFont typeface="Wingdings" pitchFamily="2" charset="2"/>
              <a:buChar char="ü"/>
            </a:pPr>
            <a:endParaRPr lang="es-CR" sz="2000"/>
          </a:p>
          <a:p>
            <a:pPr algn="just" eaLnBrk="1" hangingPunct="1">
              <a:buFont typeface="Wingdings" pitchFamily="2" charset="2"/>
              <a:buChar char="ü"/>
            </a:pPr>
            <a:r>
              <a:rPr lang="es-CR" sz="2000"/>
              <a:t>Para cada proceso se resta el tiempo en el que se ejecutó del tiempo en el que llegó.</a:t>
            </a:r>
          </a:p>
        </p:txBody>
      </p:sp>
      <p:sp>
        <p:nvSpPr>
          <p:cNvPr id="20510" name="44 CuadroTexto"/>
          <p:cNvSpPr txBox="1">
            <a:spLocks noChangeArrowheads="1"/>
          </p:cNvSpPr>
          <p:nvPr/>
        </p:nvSpPr>
        <p:spPr bwMode="auto">
          <a:xfrm>
            <a:off x="5508625" y="3933825"/>
            <a:ext cx="338455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es-CR" sz="2000"/>
              <a:t>TIEMPO PROMEDIO DE  RETORNO (T.P.R)</a:t>
            </a:r>
          </a:p>
          <a:p>
            <a:pPr eaLnBrk="1" hangingPunct="1">
              <a:buFont typeface="Wingdings" pitchFamily="2" charset="2"/>
              <a:buChar char="ü"/>
            </a:pPr>
            <a:endParaRPr lang="es-CR" sz="2000"/>
          </a:p>
          <a:p>
            <a:pPr algn="just" eaLnBrk="1" hangingPunct="1">
              <a:buFont typeface="Wingdings" pitchFamily="2" charset="2"/>
              <a:buChar char="ü"/>
            </a:pPr>
            <a:r>
              <a:rPr lang="es-CR" sz="2000"/>
              <a:t>Tiempo en el que termina de ejecutarse el proceso.</a:t>
            </a:r>
          </a:p>
        </p:txBody>
      </p:sp>
      <p:sp>
        <p:nvSpPr>
          <p:cNvPr id="20511" name="45 CuadroTexto"/>
          <p:cNvSpPr txBox="1">
            <a:spLocks noChangeArrowheads="1"/>
          </p:cNvSpPr>
          <p:nvPr/>
        </p:nvSpPr>
        <p:spPr bwMode="auto">
          <a:xfrm>
            <a:off x="2555875" y="3429000"/>
            <a:ext cx="4011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CR" sz="2000" b="1">
                <a:solidFill>
                  <a:srgbClr val="FFC000"/>
                </a:solidFill>
                <a:latin typeface="Arial Black" pitchFamily="34" charset="0"/>
              </a:rPr>
              <a:t>ECUACIONES TEP Y TRP</a:t>
            </a:r>
            <a:endParaRPr lang="es-CR" b="1">
              <a:solidFill>
                <a:srgbClr val="FFC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509" grpId="0"/>
      <p:bldP spid="20510" grpId="0"/>
      <p:bldP spid="205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1700213"/>
            <a:ext cx="7561263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21507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16113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2240756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09" name="18 CuadroTexto"/>
          <p:cNvSpPr txBox="1">
            <a:spLocks noChangeArrowheads="1"/>
          </p:cNvSpPr>
          <p:nvPr/>
        </p:nvSpPr>
        <p:spPr bwMode="auto">
          <a:xfrm>
            <a:off x="611188" y="2781300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21510" name="19 CuadroTexto"/>
          <p:cNvSpPr txBox="1">
            <a:spLocks noChangeArrowheads="1"/>
          </p:cNvSpPr>
          <p:nvPr/>
        </p:nvSpPr>
        <p:spPr bwMode="auto">
          <a:xfrm>
            <a:off x="1619250" y="2781300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pic>
        <p:nvPicPr>
          <p:cNvPr id="21511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73238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13" name="23 CuadroTexto"/>
          <p:cNvSpPr txBox="1">
            <a:spLocks noChangeArrowheads="1"/>
          </p:cNvSpPr>
          <p:nvPr/>
        </p:nvSpPr>
        <p:spPr bwMode="auto">
          <a:xfrm>
            <a:off x="2555875" y="2779713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21514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773238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16" name="26 CuadroTexto"/>
          <p:cNvSpPr txBox="1">
            <a:spLocks noChangeArrowheads="1"/>
          </p:cNvSpPr>
          <p:nvPr/>
        </p:nvSpPr>
        <p:spPr bwMode="auto">
          <a:xfrm>
            <a:off x="3348038" y="2779713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  <p:pic>
        <p:nvPicPr>
          <p:cNvPr id="21517" name="Picture 4" descr="hand_computer_mouse_double_tap_md_wht.gif (7322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773238"/>
            <a:ext cx="7175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28 Conector recto de flecha"/>
          <p:cNvCxnSpPr/>
          <p:nvPr/>
        </p:nvCxnSpPr>
        <p:spPr>
          <a:xfrm rot="5400000">
            <a:off x="3887788" y="2239963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19" name="29 CuadroTexto"/>
          <p:cNvSpPr txBox="1">
            <a:spLocks noChangeArrowheads="1"/>
          </p:cNvSpPr>
          <p:nvPr/>
        </p:nvSpPr>
        <p:spPr bwMode="auto">
          <a:xfrm>
            <a:off x="4211638" y="2779713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14</a:t>
            </a:r>
          </a:p>
        </p:txBody>
      </p:sp>
      <p:pic>
        <p:nvPicPr>
          <p:cNvPr id="21520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0550" y="1773238"/>
            <a:ext cx="963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31 Conector recto de flecha"/>
          <p:cNvCxnSpPr/>
          <p:nvPr/>
        </p:nvCxnSpPr>
        <p:spPr>
          <a:xfrm rot="5400000">
            <a:off x="4822825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22" name="32 CuadroTexto"/>
          <p:cNvSpPr txBox="1">
            <a:spLocks noChangeArrowheads="1"/>
          </p:cNvSpPr>
          <p:nvPr/>
        </p:nvSpPr>
        <p:spPr bwMode="auto">
          <a:xfrm>
            <a:off x="5148263" y="2779713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18</a:t>
            </a:r>
          </a:p>
        </p:txBody>
      </p:sp>
      <p:pic>
        <p:nvPicPr>
          <p:cNvPr id="21523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773238"/>
            <a:ext cx="792163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34 Conector recto de flecha"/>
          <p:cNvCxnSpPr/>
          <p:nvPr/>
        </p:nvCxnSpPr>
        <p:spPr>
          <a:xfrm rot="5400000">
            <a:off x="5759450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25" name="35 CuadroTexto"/>
          <p:cNvSpPr txBox="1">
            <a:spLocks noChangeArrowheads="1"/>
          </p:cNvSpPr>
          <p:nvPr/>
        </p:nvSpPr>
        <p:spPr bwMode="auto">
          <a:xfrm>
            <a:off x="6084888" y="2779713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22</a:t>
            </a:r>
          </a:p>
        </p:txBody>
      </p:sp>
      <p:pic>
        <p:nvPicPr>
          <p:cNvPr id="21526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773238"/>
            <a:ext cx="8175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37 Conector recto de flecha"/>
          <p:cNvCxnSpPr/>
          <p:nvPr/>
        </p:nvCxnSpPr>
        <p:spPr>
          <a:xfrm rot="5400000">
            <a:off x="6767513" y="2239963"/>
            <a:ext cx="108108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28" name="52 CuadroTexto"/>
          <p:cNvSpPr txBox="1">
            <a:spLocks noChangeArrowheads="1"/>
          </p:cNvSpPr>
          <p:nvPr/>
        </p:nvSpPr>
        <p:spPr bwMode="auto">
          <a:xfrm>
            <a:off x="7092950" y="2779713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23</a:t>
            </a:r>
          </a:p>
        </p:txBody>
      </p:sp>
      <p:pic>
        <p:nvPicPr>
          <p:cNvPr id="21529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844675"/>
            <a:ext cx="9382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54 Conector recto de flecha"/>
          <p:cNvCxnSpPr/>
          <p:nvPr/>
        </p:nvCxnSpPr>
        <p:spPr>
          <a:xfrm rot="5400000">
            <a:off x="7775575" y="2239963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531" name="55 CuadroTexto"/>
          <p:cNvSpPr txBox="1">
            <a:spLocks noChangeArrowheads="1"/>
          </p:cNvSpPr>
          <p:nvPr/>
        </p:nvSpPr>
        <p:spPr bwMode="auto">
          <a:xfrm>
            <a:off x="8101013" y="2779713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25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366633" y="489446"/>
            <a:ext cx="64107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Relaxed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Diagrama de  </a:t>
            </a:r>
            <a:r>
              <a:rPr lang="es-ES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Gant</a:t>
            </a:r>
            <a:endParaRPr lang="es-E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1 CuadroTexto"/>
          <p:cNvSpPr txBox="1">
            <a:spLocks noChangeArrowheads="1"/>
          </p:cNvSpPr>
          <p:nvPr/>
        </p:nvSpPr>
        <p:spPr bwMode="auto">
          <a:xfrm>
            <a:off x="0" y="3213100"/>
            <a:ext cx="3529013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CR" sz="2000"/>
              <a:t>    TIEMPO PROMEDIO DE                            ESPERA (T.P.E)</a:t>
            </a:r>
          </a:p>
          <a:p>
            <a:pPr eaLnBrk="1" hangingPunct="1"/>
            <a:endParaRPr lang="es-CR" sz="2000"/>
          </a:p>
          <a:p>
            <a:pPr eaLnBrk="1" hangingPunct="1"/>
            <a:r>
              <a:rPr lang="es-CR" sz="2000"/>
              <a:t>P1 =  0 + 10 +  5  = 15</a:t>
            </a:r>
          </a:p>
          <a:p>
            <a:pPr eaLnBrk="1" hangingPunct="1"/>
            <a:r>
              <a:rPr lang="es-CR" sz="2000"/>
              <a:t>P2 =          4 + 10 = 15</a:t>
            </a:r>
          </a:p>
          <a:p>
            <a:pPr eaLnBrk="1" hangingPunct="1"/>
            <a:r>
              <a:rPr lang="es-CR" sz="2000"/>
              <a:t>P3 =          8 + 10 = 18</a:t>
            </a:r>
          </a:p>
          <a:p>
            <a:pPr eaLnBrk="1" hangingPunct="1"/>
            <a:r>
              <a:rPr lang="es-CR" sz="2000"/>
              <a:t>P4 =                        12 </a:t>
            </a:r>
          </a:p>
          <a:p>
            <a:pPr eaLnBrk="1" hangingPunct="1"/>
            <a:r>
              <a:rPr lang="es-CR" sz="2000"/>
              <a:t>                                60</a:t>
            </a:r>
          </a:p>
          <a:p>
            <a:pPr eaLnBrk="1" hangingPunct="1"/>
            <a:endParaRPr lang="es-CR" sz="2000"/>
          </a:p>
          <a:p>
            <a:pPr eaLnBrk="1" hangingPunct="1"/>
            <a:r>
              <a:rPr lang="es-CR" sz="2000"/>
              <a:t>TPE =          60 / 4 = 15</a:t>
            </a:r>
          </a:p>
          <a:p>
            <a:pPr eaLnBrk="1" hangingPunct="1"/>
            <a:endParaRPr lang="es-CR" sz="2000" u="sng"/>
          </a:p>
          <a:p>
            <a:pPr eaLnBrk="1" hangingPunct="1"/>
            <a:r>
              <a:rPr lang="es-CR" sz="2000"/>
              <a:t>                        </a:t>
            </a:r>
          </a:p>
          <a:p>
            <a:pPr eaLnBrk="1" hangingPunct="1"/>
            <a:endParaRPr lang="es-CR" sz="2000"/>
          </a:p>
          <a:p>
            <a:pPr eaLnBrk="1" hangingPunct="1"/>
            <a:endParaRPr lang="es-CR" sz="2000"/>
          </a:p>
          <a:p>
            <a:pPr eaLnBrk="1" hangingPunct="1"/>
            <a:endParaRPr lang="es-CR" sz="2000"/>
          </a:p>
        </p:txBody>
      </p:sp>
      <p:cxnSp>
        <p:nvCxnSpPr>
          <p:cNvPr id="39" name="38 Conector recto"/>
          <p:cNvCxnSpPr/>
          <p:nvPr/>
        </p:nvCxnSpPr>
        <p:spPr>
          <a:xfrm>
            <a:off x="2195513" y="5373688"/>
            <a:ext cx="5762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44 CuadroTexto"/>
          <p:cNvSpPr txBox="1">
            <a:spLocks noChangeArrowheads="1"/>
          </p:cNvSpPr>
          <p:nvPr/>
        </p:nvSpPr>
        <p:spPr bwMode="auto">
          <a:xfrm>
            <a:off x="5148263" y="3213100"/>
            <a:ext cx="3384550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CR" sz="2000"/>
              <a:t>TIEMPO PROMEDIO DE  RETORNO (T.P.R)</a:t>
            </a:r>
          </a:p>
          <a:p>
            <a:pPr eaLnBrk="1" hangingPunct="1"/>
            <a:endParaRPr lang="es-CR" sz="2000"/>
          </a:p>
          <a:p>
            <a:pPr eaLnBrk="1" hangingPunct="1"/>
            <a:r>
              <a:rPr lang="es-CR" sz="2000"/>
              <a:t>               P1 = 25</a:t>
            </a:r>
          </a:p>
          <a:p>
            <a:pPr eaLnBrk="1" hangingPunct="1"/>
            <a:r>
              <a:rPr lang="es-CR" sz="2000"/>
              <a:t>               P2 = 22</a:t>
            </a:r>
          </a:p>
          <a:p>
            <a:pPr eaLnBrk="1" hangingPunct="1"/>
            <a:r>
              <a:rPr lang="es-CR" sz="2000"/>
              <a:t>               P3 = 23</a:t>
            </a:r>
          </a:p>
          <a:p>
            <a:pPr eaLnBrk="1" hangingPunct="1"/>
            <a:r>
              <a:rPr lang="es-CR" sz="2000"/>
              <a:t>               P4 = 14</a:t>
            </a:r>
          </a:p>
          <a:p>
            <a:pPr eaLnBrk="1" hangingPunct="1"/>
            <a:r>
              <a:rPr lang="es-CR" sz="2000"/>
              <a:t>                        84</a:t>
            </a:r>
          </a:p>
          <a:p>
            <a:pPr eaLnBrk="1" hangingPunct="1"/>
            <a:endParaRPr lang="es-CR" sz="2000"/>
          </a:p>
          <a:p>
            <a:pPr eaLnBrk="1" hangingPunct="1"/>
            <a:r>
              <a:rPr lang="es-CR" sz="2000"/>
              <a:t>      TRP = 84 / 4 = 21</a:t>
            </a:r>
          </a:p>
          <a:p>
            <a:pPr eaLnBrk="1" hangingPunct="1"/>
            <a:endParaRPr lang="es-CR" sz="2000"/>
          </a:p>
          <a:p>
            <a:pPr eaLnBrk="1" hangingPunct="1"/>
            <a:endParaRPr lang="es-CR" sz="2000"/>
          </a:p>
          <a:p>
            <a:pPr eaLnBrk="1" hangingPunct="1"/>
            <a:endParaRPr lang="es-CR" sz="2000"/>
          </a:p>
        </p:txBody>
      </p:sp>
      <p:cxnSp>
        <p:nvCxnSpPr>
          <p:cNvPr id="41" name="40 Conector recto"/>
          <p:cNvCxnSpPr/>
          <p:nvPr/>
        </p:nvCxnSpPr>
        <p:spPr>
          <a:xfrm>
            <a:off x="6732588" y="5373688"/>
            <a:ext cx="5762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6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284538"/>
            <a:ext cx="8064500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7171" name="22 Grupo"/>
          <p:cNvGrpSpPr>
            <a:grpSpLocks/>
          </p:cNvGrpSpPr>
          <p:nvPr/>
        </p:nvGrpSpPr>
        <p:grpSpPr bwMode="auto">
          <a:xfrm>
            <a:off x="1331913" y="549275"/>
            <a:ext cx="7396162" cy="1593850"/>
            <a:chOff x="1331640" y="548680"/>
            <a:chExt cx="7396728" cy="1595209"/>
          </a:xfrm>
        </p:grpSpPr>
        <p:pic>
          <p:nvPicPr>
            <p:cNvPr id="7172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3" name="4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7174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8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7176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10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7178" name="1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7179" name="1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7180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1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1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7183" name="1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7184" name="2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7185" name="2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981075"/>
            <a:ext cx="10731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4 CuadroTexto"/>
          <p:cNvSpPr txBox="1">
            <a:spLocks noChangeArrowheads="1"/>
          </p:cNvSpPr>
          <p:nvPr/>
        </p:nvSpPr>
        <p:spPr bwMode="auto">
          <a:xfrm>
            <a:off x="1763713" y="549275"/>
            <a:ext cx="6746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P1</a:t>
            </a:r>
          </a:p>
        </p:txBody>
      </p:sp>
      <p:sp>
        <p:nvSpPr>
          <p:cNvPr id="8196" name="8 CuadroTexto"/>
          <p:cNvSpPr txBox="1">
            <a:spLocks noChangeArrowheads="1"/>
          </p:cNvSpPr>
          <p:nvPr/>
        </p:nvSpPr>
        <p:spPr bwMode="auto">
          <a:xfrm>
            <a:off x="3203575" y="549275"/>
            <a:ext cx="6746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P2</a:t>
            </a:r>
          </a:p>
          <a:p>
            <a:pPr eaLnBrk="1" hangingPunct="1"/>
            <a:endParaRPr lang="es-ES">
              <a:latin typeface="Constantia" pitchFamily="18" charset="0"/>
            </a:endParaRPr>
          </a:p>
        </p:txBody>
      </p:sp>
      <p:pic>
        <p:nvPicPr>
          <p:cNvPr id="8197" name="Picture 10" descr="tcwd_m09.gif (2481 bytes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765175"/>
            <a:ext cx="8429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10 CuadroTexto"/>
          <p:cNvSpPr txBox="1">
            <a:spLocks noChangeArrowheads="1"/>
          </p:cNvSpPr>
          <p:nvPr/>
        </p:nvSpPr>
        <p:spPr bwMode="auto">
          <a:xfrm>
            <a:off x="7929563" y="1774825"/>
            <a:ext cx="6746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Q=4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755650" y="3284538"/>
            <a:ext cx="8064500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8200" name="14 CuadroTexto"/>
          <p:cNvSpPr txBox="1">
            <a:spLocks noChangeArrowheads="1"/>
          </p:cNvSpPr>
          <p:nvPr/>
        </p:nvSpPr>
        <p:spPr bwMode="auto">
          <a:xfrm>
            <a:off x="1547813" y="1557338"/>
            <a:ext cx="1152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R=10</a:t>
            </a:r>
          </a:p>
        </p:txBody>
      </p:sp>
      <p:sp>
        <p:nvSpPr>
          <p:cNvPr id="8201" name="15 CuadroTexto"/>
          <p:cNvSpPr txBox="1">
            <a:spLocks noChangeArrowheads="1"/>
          </p:cNvSpPr>
          <p:nvPr/>
        </p:nvSpPr>
        <p:spPr bwMode="auto">
          <a:xfrm>
            <a:off x="3059113" y="1619250"/>
            <a:ext cx="1152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R=8</a:t>
            </a:r>
          </a:p>
        </p:txBody>
      </p:sp>
      <p:pic>
        <p:nvPicPr>
          <p:cNvPr id="8202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2133600"/>
            <a:ext cx="10731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3" name="13 Grupo"/>
          <p:cNvGrpSpPr>
            <a:grpSpLocks/>
          </p:cNvGrpSpPr>
          <p:nvPr/>
        </p:nvGrpSpPr>
        <p:grpSpPr bwMode="auto">
          <a:xfrm>
            <a:off x="1331913" y="549275"/>
            <a:ext cx="7396162" cy="1593850"/>
            <a:chOff x="1331640" y="548680"/>
            <a:chExt cx="7396728" cy="1595209"/>
          </a:xfrm>
        </p:grpSpPr>
        <p:pic>
          <p:nvPicPr>
            <p:cNvPr id="8204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17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8206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19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8208" name="Picture 10" descr="tcwd_m09.gif (2481 bytes)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21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8210" name="22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pic>
          <p:nvPicPr>
            <p:cNvPr id="8211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2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3" name="26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8214" name="27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8215" name="28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8216" name="29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9219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21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9222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9223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9224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9226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9228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9230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9231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9232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3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4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9235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9236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9237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0243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45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0246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0247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0249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0251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0253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0255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0256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0257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8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9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0260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0261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0262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0248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060575"/>
            <a:ext cx="792163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1267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69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1270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1271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1275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1277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1279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0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1281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1282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1283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4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5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1286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1287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1288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1272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74" name="23 CuadroTexto"/>
          <p:cNvSpPr txBox="1">
            <a:spLocks noChangeArrowheads="1"/>
          </p:cNvSpPr>
          <p:nvPr/>
        </p:nvSpPr>
        <p:spPr bwMode="auto">
          <a:xfrm>
            <a:off x="2555875" y="4148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2291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93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2294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2295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2300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2302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3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2304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5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2306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2307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2308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9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0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2311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2312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2313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2296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98" name="23 CuadroTexto"/>
          <p:cNvSpPr txBox="1">
            <a:spLocks noChangeArrowheads="1"/>
          </p:cNvSpPr>
          <p:nvPr/>
        </p:nvSpPr>
        <p:spPr bwMode="auto">
          <a:xfrm>
            <a:off x="2555875" y="4148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12299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205038"/>
            <a:ext cx="736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3315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17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3318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3319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3326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7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3328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9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3330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1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3332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3333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3334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5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6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3337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3338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3339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3320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22" name="23 CuadroTexto"/>
          <p:cNvSpPr txBox="1">
            <a:spLocks noChangeArrowheads="1"/>
          </p:cNvSpPr>
          <p:nvPr/>
        </p:nvSpPr>
        <p:spPr bwMode="auto">
          <a:xfrm>
            <a:off x="2555875" y="4148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13323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141663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25" name="26 CuadroTexto"/>
          <p:cNvSpPr txBox="1">
            <a:spLocks noChangeArrowheads="1"/>
          </p:cNvSpPr>
          <p:nvPr/>
        </p:nvSpPr>
        <p:spPr bwMode="auto">
          <a:xfrm>
            <a:off x="3348038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55650" y="3068638"/>
            <a:ext cx="8064500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14339" name="Picture 2" descr="printer.gif (4034 bytes)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84538"/>
            <a:ext cx="1073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17 Conector recto de flecha"/>
          <p:cNvCxnSpPr/>
          <p:nvPr/>
        </p:nvCxnSpPr>
        <p:spPr>
          <a:xfrm rot="5400000">
            <a:off x="1223169" y="3609181"/>
            <a:ext cx="1079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341" name="18 CuadroTexto"/>
          <p:cNvSpPr txBox="1">
            <a:spLocks noChangeArrowheads="1"/>
          </p:cNvSpPr>
          <p:nvPr/>
        </p:nvSpPr>
        <p:spPr bwMode="auto">
          <a:xfrm>
            <a:off x="611188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0</a:t>
            </a:r>
          </a:p>
        </p:txBody>
      </p:sp>
      <p:sp>
        <p:nvSpPr>
          <p:cNvPr id="14342" name="19 CuadroTexto"/>
          <p:cNvSpPr txBox="1">
            <a:spLocks noChangeArrowheads="1"/>
          </p:cNvSpPr>
          <p:nvPr/>
        </p:nvSpPr>
        <p:spPr bwMode="auto">
          <a:xfrm>
            <a:off x="1619250" y="414972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4</a:t>
            </a:r>
          </a:p>
        </p:txBody>
      </p:sp>
      <p:grpSp>
        <p:nvGrpSpPr>
          <p:cNvPr id="14343" name="37 Grupo"/>
          <p:cNvGrpSpPr>
            <a:grpSpLocks/>
          </p:cNvGrpSpPr>
          <p:nvPr/>
        </p:nvGrpSpPr>
        <p:grpSpPr bwMode="auto">
          <a:xfrm>
            <a:off x="1258888" y="549275"/>
            <a:ext cx="7397750" cy="1593850"/>
            <a:chOff x="1331640" y="548680"/>
            <a:chExt cx="7396728" cy="1595209"/>
          </a:xfrm>
        </p:grpSpPr>
        <p:pic>
          <p:nvPicPr>
            <p:cNvPr id="14351" name="Picture 2" descr="printer.gif (4034 bytes)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980728"/>
              <a:ext cx="1073060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2" name="39 CuadroTexto"/>
            <p:cNvSpPr txBox="1">
              <a:spLocks noChangeArrowheads="1"/>
            </p:cNvSpPr>
            <p:nvPr/>
          </p:nvSpPr>
          <p:spPr bwMode="auto">
            <a:xfrm>
              <a:off x="1763688" y="548680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P1</a:t>
              </a:r>
            </a:p>
          </p:txBody>
        </p:sp>
        <p:pic>
          <p:nvPicPr>
            <p:cNvPr id="14353" name="Picture 4" descr="hand_computer_mouse_double_tap_md_wht.gif (7322 bytes)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908720"/>
              <a:ext cx="11906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4" name="41 CuadroTexto"/>
            <p:cNvSpPr txBox="1">
              <a:spLocks noChangeArrowheads="1"/>
            </p:cNvSpPr>
            <p:nvPr/>
          </p:nvSpPr>
          <p:spPr bwMode="auto">
            <a:xfrm>
              <a:off x="3203848" y="548680"/>
              <a:ext cx="6743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P2</a:t>
              </a:r>
            </a:p>
            <a:p>
              <a:pPr eaLnBrk="1" hangingPunct="1"/>
              <a:endParaRPr lang="es-ES">
                <a:latin typeface="Constantia" pitchFamily="18" charset="0"/>
              </a:endParaRPr>
            </a:p>
          </p:txBody>
        </p:sp>
        <p:pic>
          <p:nvPicPr>
            <p:cNvPr id="14355" name="Picture 10" descr="tcwd_m09.gif (2481 bytes)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7" y="764704"/>
              <a:ext cx="844001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6" name="43 CuadroTexto"/>
            <p:cNvSpPr txBox="1">
              <a:spLocks noChangeArrowheads="1"/>
            </p:cNvSpPr>
            <p:nvPr/>
          </p:nvSpPr>
          <p:spPr bwMode="auto">
            <a:xfrm>
              <a:off x="7930088" y="1774557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Q=4</a:t>
              </a:r>
            </a:p>
          </p:txBody>
        </p:sp>
        <p:sp>
          <p:nvSpPr>
            <p:cNvPr id="14357" name="44 CuadroTexto"/>
            <p:cNvSpPr txBox="1">
              <a:spLocks noChangeArrowheads="1"/>
            </p:cNvSpPr>
            <p:nvPr/>
          </p:nvSpPr>
          <p:spPr bwMode="auto">
            <a:xfrm>
              <a:off x="1547664" y="1556792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R=10</a:t>
              </a:r>
            </a:p>
          </p:txBody>
        </p:sp>
        <p:sp>
          <p:nvSpPr>
            <p:cNvPr id="14358" name="45 CuadroTexto"/>
            <p:cNvSpPr txBox="1">
              <a:spLocks noChangeArrowheads="1"/>
            </p:cNvSpPr>
            <p:nvPr/>
          </p:nvSpPr>
          <p:spPr bwMode="auto">
            <a:xfrm>
              <a:off x="3059832" y="1619508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R=8</a:t>
              </a:r>
            </a:p>
          </p:txBody>
        </p:sp>
        <p:pic>
          <p:nvPicPr>
            <p:cNvPr id="14359" name="Picture 12" descr="scanner_opening_md_wht.gif (12608 bytes)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5" y="836712"/>
              <a:ext cx="792088" cy="73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0" name="Picture 14" descr="robocam_rotation_md_wht.gif (18295 bytes)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2736"/>
              <a:ext cx="736476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1" name="48 CuadroTexto"/>
            <p:cNvSpPr txBox="1">
              <a:spLocks noChangeArrowheads="1"/>
            </p:cNvSpPr>
            <p:nvPr/>
          </p:nvSpPr>
          <p:spPr bwMode="auto">
            <a:xfrm>
              <a:off x="4644008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P3</a:t>
              </a:r>
            </a:p>
          </p:txBody>
        </p:sp>
        <p:sp>
          <p:nvSpPr>
            <p:cNvPr id="14362" name="49 CuadroTexto"/>
            <p:cNvSpPr txBox="1">
              <a:spLocks noChangeArrowheads="1"/>
            </p:cNvSpPr>
            <p:nvPr/>
          </p:nvSpPr>
          <p:spPr bwMode="auto">
            <a:xfrm>
              <a:off x="4499992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R=5</a:t>
              </a:r>
            </a:p>
          </p:txBody>
        </p:sp>
        <p:sp>
          <p:nvSpPr>
            <p:cNvPr id="14363" name="50 CuadroTexto"/>
            <p:cNvSpPr txBox="1">
              <a:spLocks noChangeArrowheads="1"/>
            </p:cNvSpPr>
            <p:nvPr/>
          </p:nvSpPr>
          <p:spPr bwMode="auto">
            <a:xfrm>
              <a:off x="5940152" y="620688"/>
              <a:ext cx="6743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P4</a:t>
              </a:r>
            </a:p>
          </p:txBody>
        </p:sp>
        <p:sp>
          <p:nvSpPr>
            <p:cNvPr id="14364" name="51 CuadroTexto"/>
            <p:cNvSpPr txBox="1">
              <a:spLocks noChangeArrowheads="1"/>
            </p:cNvSpPr>
            <p:nvPr/>
          </p:nvSpPr>
          <p:spPr bwMode="auto">
            <a:xfrm>
              <a:off x="5796136" y="1628800"/>
              <a:ext cx="11521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s-ES">
                  <a:latin typeface="Constantia" pitchFamily="18" charset="0"/>
                </a:rPr>
                <a:t>R=2</a:t>
              </a:r>
            </a:p>
          </p:txBody>
        </p:sp>
      </p:grpSp>
      <p:pic>
        <p:nvPicPr>
          <p:cNvPr id="14344" name="Picture 12" descr="scanner_opening_md_wht.gif (12608 bytes)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7191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22 Conector recto de flecha"/>
          <p:cNvCxnSpPr/>
          <p:nvPr/>
        </p:nvCxnSpPr>
        <p:spPr>
          <a:xfrm rot="5400000">
            <a:off x="21590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346" name="23 CuadroTexto"/>
          <p:cNvSpPr txBox="1">
            <a:spLocks noChangeArrowheads="1"/>
          </p:cNvSpPr>
          <p:nvPr/>
        </p:nvSpPr>
        <p:spPr bwMode="auto">
          <a:xfrm>
            <a:off x="2555875" y="4148138"/>
            <a:ext cx="503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8</a:t>
            </a:r>
          </a:p>
        </p:txBody>
      </p:sp>
      <p:pic>
        <p:nvPicPr>
          <p:cNvPr id="14347" name="Picture 14" descr="robocam_rotation_md_wht.gif (18295 bytes)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141663"/>
            <a:ext cx="736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25 Conector recto de flecha"/>
          <p:cNvCxnSpPr/>
          <p:nvPr/>
        </p:nvCxnSpPr>
        <p:spPr>
          <a:xfrm rot="5400000">
            <a:off x="3022600" y="3608388"/>
            <a:ext cx="1081087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349" name="26 CuadroTexto"/>
          <p:cNvSpPr txBox="1">
            <a:spLocks noChangeArrowheads="1"/>
          </p:cNvSpPr>
          <p:nvPr/>
        </p:nvSpPr>
        <p:spPr bwMode="auto">
          <a:xfrm>
            <a:off x="3348038" y="4148138"/>
            <a:ext cx="50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>
                <a:latin typeface="Constantia" pitchFamily="18" charset="0"/>
              </a:rPr>
              <a:t>12</a:t>
            </a:r>
          </a:p>
        </p:txBody>
      </p:sp>
      <p:pic>
        <p:nvPicPr>
          <p:cNvPr id="14350" name="Picture 4" descr="hand_computer_mouse_double_tap_md_wht.gif (7322 bytes)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276475"/>
            <a:ext cx="642937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243</TotalTime>
  <Words>413</Words>
  <Application>Microsoft Office PowerPoint</Application>
  <PresentationFormat>Presentación en pantalla (4:3)</PresentationFormat>
  <Paragraphs>236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Flujo</vt:lpstr>
      <vt:lpstr>Planificador por turnos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Rossy</cp:lastModifiedBy>
  <cp:revision>28</cp:revision>
  <dcterms:created xsi:type="dcterms:W3CDTF">2011-06-25T00:21:38Z</dcterms:created>
  <dcterms:modified xsi:type="dcterms:W3CDTF">2011-10-24T00:52:40Z</dcterms:modified>
</cp:coreProperties>
</file>